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1.jpeg" ContentType="image/jpeg"/>
  <Override PartName="/ppt/media/image41.png" ContentType="image/png"/>
  <Override PartName="/ppt/media/image3.png" ContentType="image/png"/>
  <Override PartName="/ppt/media/image38.png" ContentType="image/png"/>
  <Override PartName="/ppt/media/image2.png" ContentType="image/png"/>
  <Override PartName="/ppt/media/image37.png" ContentType="image/png"/>
  <Override PartName="/ppt/media/image4.png" ContentType="image/png"/>
  <Override PartName="/ppt/media/image39.png" ContentType="image/png"/>
  <Override PartName="/ppt/media/image7.png" ContentType="image/png"/>
  <Override PartName="/ppt/media/image22.png" ContentType="image/png"/>
  <Override PartName="/ppt/media/image8.png" ContentType="image/png"/>
  <Override PartName="/ppt/media/image23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5.png" ContentType="image/png"/>
  <Override PartName="/ppt/media/image20.png" ContentType="image/png"/>
  <Override PartName="/ppt/media/image21.png" ContentType="image/png"/>
  <Override PartName="/ppt/media/image6.png" ContentType="image/png"/>
  <Override PartName="/ppt/media/image26.png" ContentType="image/png"/>
  <Override PartName="/ppt/media/image15.png" ContentType="image/png"/>
  <Override PartName="/ppt/media/image30.png" ContentType="image/png"/>
  <Override PartName="/ppt/media/image16.png" ContentType="image/png"/>
  <Override PartName="/ppt/media/image31.png" ContentType="image/png"/>
  <Override PartName="/ppt/media/image17.png" ContentType="image/png"/>
  <Override PartName="/ppt/media/image32.png" ContentType="image/png"/>
  <Override PartName="/ppt/media/image27.png" ContentType="image/png"/>
  <Override PartName="/ppt/media/image18.png" ContentType="image/png"/>
  <Override PartName="/ppt/media/image33.png" ContentType="image/png"/>
  <Override PartName="/ppt/media/image28.png" ContentType="image/png"/>
  <Override PartName="/ppt/media/image25.png" ContentType="image/png"/>
  <Override PartName="/ppt/media/image40.png" ContentType="image/png"/>
  <Override PartName="/ppt/media/image19.png" ContentType="image/png"/>
  <Override PartName="/ppt/media/image34.png" ContentType="image/png"/>
  <Override PartName="/ppt/media/image29.png" ContentType="image/png"/>
  <Override PartName="/ppt/media/image35.png" ContentType="image/png"/>
  <Override PartName="/ppt/media/image36.png" ContentType="image/png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0" lang="en-GB" sz="3300" spc="-1" strike="noStrike">
                <a:solidFill>
                  <a:srgbClr val="050505"/>
                </a:solidFill>
                <a:latin typeface="Times New Roman"/>
              </a:rPr>
              <a:t>Click to edit the title text format</a:t>
            </a:r>
            <a:endParaRPr b="0" lang="en-GB" sz="3300" spc="-1" strike="noStrike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620000" y="136800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50505"/>
                </a:solidFill>
                <a:latin typeface="Arial"/>
              </a:rPr>
              <a:t>Click to edit the outline text format</a:t>
            </a:r>
            <a:endParaRPr b="0" lang="en-GB" sz="2400" spc="-1" strike="noStrike">
              <a:solidFill>
                <a:srgbClr val="050505"/>
              </a:solidFill>
              <a:latin typeface="Arial"/>
            </a:endParaRPr>
          </a:p>
          <a:p>
            <a:pPr lvl="1" marL="864000" indent="-324000"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100" spc="-1" strike="noStrike">
                <a:solidFill>
                  <a:srgbClr val="050505"/>
                </a:solidFill>
                <a:latin typeface="Arial"/>
              </a:rPr>
              <a:t>Second Outline Level</a:t>
            </a:r>
            <a:endParaRPr b="0" lang="en-GB" sz="2100" spc="-1" strike="noStrike">
              <a:solidFill>
                <a:srgbClr val="050505"/>
              </a:solidFill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50505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50505"/>
              </a:solidFill>
              <a:latin typeface="Arial"/>
            </a:endParaRPr>
          </a:p>
          <a:p>
            <a:pPr lvl="3" marL="1728000" indent="-216000">
              <a:spcAft>
                <a:spcPts val="422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50505"/>
                </a:solidFill>
                <a:latin typeface="Arial"/>
              </a:rPr>
              <a:t>Fourth Outline Level</a:t>
            </a:r>
            <a:endParaRPr b="0" lang="en-GB" sz="1500" spc="-1" strike="noStrike">
              <a:solidFill>
                <a:srgbClr val="050505"/>
              </a:solidFill>
              <a:latin typeface="Arial"/>
            </a:endParaRPr>
          </a:p>
          <a:p>
            <a:pPr lvl="4" marL="2160000" indent="-216000">
              <a:spcAft>
                <a:spcPts val="21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50505"/>
                </a:solidFill>
                <a:latin typeface="Arial"/>
              </a:rPr>
              <a:t>Fifth Outline Level</a:t>
            </a:r>
            <a:endParaRPr b="0" lang="en-GB" sz="1500" spc="-1" strike="noStrike">
              <a:solidFill>
                <a:srgbClr val="050505"/>
              </a:solidFill>
              <a:latin typeface="Arial"/>
            </a:endParaRPr>
          </a:p>
          <a:p>
            <a:pPr lvl="5" marL="2592000" indent="-216000">
              <a:spcAft>
                <a:spcPts val="21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50505"/>
                </a:solidFill>
                <a:latin typeface="Arial"/>
              </a:rPr>
              <a:t>Sixth Outline Level</a:t>
            </a:r>
            <a:endParaRPr b="0" lang="en-GB" sz="1500" spc="-1" strike="noStrike">
              <a:solidFill>
                <a:srgbClr val="050505"/>
              </a:solidFill>
              <a:latin typeface="Arial"/>
            </a:endParaRPr>
          </a:p>
          <a:p>
            <a:pPr lvl="6" marL="3024000" indent="-216000">
              <a:spcAft>
                <a:spcPts val="21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50505"/>
                </a:solidFill>
                <a:latin typeface="Arial"/>
              </a:rPr>
              <a:t>Seventh Outline Level</a:t>
            </a:r>
            <a:endParaRPr b="0" lang="en-GB" sz="1500" spc="-1" strike="noStrike">
              <a:solidFill>
                <a:srgbClr val="050505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58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Arial"/>
              </a:rPr>
              <a:t>&lt;date/time&gt;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98700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en-GB" sz="1400" spc="-1" strike="noStrike">
                <a:latin typeface="Arial"/>
              </a:rPr>
              <a:t>&lt;footer&gt;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909AAA50-F668-465B-91CB-0911321B5EB2}" type="slidenum">
              <a:rPr b="0" lang="en-GB" sz="1400" spc="-1" strike="noStrike">
                <a:latin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540000" y="306360"/>
            <a:ext cx="72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6" name=""/>
          <p:cNvCxnSpPr/>
          <p:nvPr/>
        </p:nvCxnSpPr>
        <p:spPr>
          <a:xfrm>
            <a:off x="720000" y="48636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7" name=""/>
          <p:cNvCxnSpPr/>
          <p:nvPr/>
        </p:nvCxnSpPr>
        <p:spPr>
          <a:xfrm>
            <a:off x="864000" y="70236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8" name=""/>
          <p:cNvCxnSpPr/>
          <p:nvPr/>
        </p:nvCxnSpPr>
        <p:spPr>
          <a:xfrm>
            <a:off x="720000" y="12636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9" name=""/>
          <p:cNvCxnSpPr/>
          <p:nvPr/>
        </p:nvCxnSpPr>
        <p:spPr>
          <a:xfrm>
            <a:off x="864000" y="95436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0" name=""/>
          <p:cNvCxnSpPr/>
          <p:nvPr/>
        </p:nvCxnSpPr>
        <p:spPr>
          <a:xfrm flipH="1">
            <a:off x="540000" y="1350360"/>
            <a:ext cx="72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1" name=""/>
          <p:cNvCxnSpPr/>
          <p:nvPr/>
        </p:nvCxnSpPr>
        <p:spPr>
          <a:xfrm flipH="1">
            <a:off x="720000" y="117036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2" name=""/>
          <p:cNvCxnSpPr/>
          <p:nvPr/>
        </p:nvCxnSpPr>
        <p:spPr>
          <a:xfrm flipH="1">
            <a:off x="720000" y="153036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3" name=""/>
          <p:cNvCxnSpPr/>
          <p:nvPr/>
        </p:nvCxnSpPr>
        <p:spPr>
          <a:xfrm flipH="1">
            <a:off x="864000" y="174636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4" name=""/>
          <p:cNvCxnSpPr/>
          <p:nvPr/>
        </p:nvCxnSpPr>
        <p:spPr>
          <a:xfrm flipH="1">
            <a:off x="864000" y="199836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5" name=""/>
          <p:cNvCxnSpPr/>
          <p:nvPr/>
        </p:nvCxnSpPr>
        <p:spPr>
          <a:xfrm>
            <a:off x="540000" y="2394360"/>
            <a:ext cx="72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6" name=""/>
          <p:cNvCxnSpPr/>
          <p:nvPr/>
        </p:nvCxnSpPr>
        <p:spPr>
          <a:xfrm>
            <a:off x="720000" y="221436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7" name=""/>
          <p:cNvCxnSpPr/>
          <p:nvPr/>
        </p:nvCxnSpPr>
        <p:spPr>
          <a:xfrm>
            <a:off x="720000" y="258372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8" name=""/>
          <p:cNvCxnSpPr/>
          <p:nvPr/>
        </p:nvCxnSpPr>
        <p:spPr>
          <a:xfrm>
            <a:off x="864000" y="279972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9" name=""/>
          <p:cNvCxnSpPr/>
          <p:nvPr/>
        </p:nvCxnSpPr>
        <p:spPr>
          <a:xfrm>
            <a:off x="864000" y="305172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0" name=""/>
          <p:cNvCxnSpPr/>
          <p:nvPr/>
        </p:nvCxnSpPr>
        <p:spPr>
          <a:xfrm flipH="1">
            <a:off x="540000" y="3447720"/>
            <a:ext cx="72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1" name=""/>
          <p:cNvCxnSpPr/>
          <p:nvPr/>
        </p:nvCxnSpPr>
        <p:spPr>
          <a:xfrm flipH="1">
            <a:off x="738720" y="326772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2" name=""/>
          <p:cNvCxnSpPr/>
          <p:nvPr/>
        </p:nvCxnSpPr>
        <p:spPr>
          <a:xfrm flipH="1">
            <a:off x="729360" y="363672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3" name=""/>
          <p:cNvCxnSpPr/>
          <p:nvPr/>
        </p:nvCxnSpPr>
        <p:spPr>
          <a:xfrm flipH="1">
            <a:off x="873360" y="385272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4" name=""/>
          <p:cNvCxnSpPr/>
          <p:nvPr/>
        </p:nvCxnSpPr>
        <p:spPr>
          <a:xfrm flipH="1">
            <a:off x="873360" y="410472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5" name=""/>
          <p:cNvCxnSpPr/>
          <p:nvPr/>
        </p:nvCxnSpPr>
        <p:spPr>
          <a:xfrm>
            <a:off x="549360" y="4500720"/>
            <a:ext cx="72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6" name=""/>
          <p:cNvCxnSpPr/>
          <p:nvPr/>
        </p:nvCxnSpPr>
        <p:spPr>
          <a:xfrm>
            <a:off x="729360" y="432072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7" name=""/>
          <p:cNvCxnSpPr/>
          <p:nvPr/>
        </p:nvCxnSpPr>
        <p:spPr>
          <a:xfrm>
            <a:off x="729360" y="468072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8" name=""/>
          <p:cNvCxnSpPr/>
          <p:nvPr/>
        </p:nvCxnSpPr>
        <p:spPr>
          <a:xfrm>
            <a:off x="873360" y="489672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9" name=""/>
          <p:cNvCxnSpPr/>
          <p:nvPr/>
        </p:nvCxnSpPr>
        <p:spPr>
          <a:xfrm>
            <a:off x="873360" y="5148720"/>
            <a:ext cx="72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30" name=""/>
          <p:cNvCxnSpPr/>
          <p:nvPr/>
        </p:nvCxnSpPr>
        <p:spPr>
          <a:xfrm flipH="1">
            <a:off x="549360" y="5544720"/>
            <a:ext cx="72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31" name=""/>
          <p:cNvCxnSpPr/>
          <p:nvPr/>
        </p:nvCxnSpPr>
        <p:spPr>
          <a:xfrm flipH="1">
            <a:off x="729360" y="5364720"/>
            <a:ext cx="360360" cy="360"/>
          </a:xfrm>
          <a:prstGeom prst="straightConnector1">
            <a:avLst/>
          </a:prstGeom>
          <a:ln w="18000">
            <a:solidFill>
              <a:srgbClr val="2a6099"/>
            </a:solidFill>
            <a:round/>
          </a:ln>
        </p:spPr>
      </p:cxnSp>
      <p:sp>
        <p:nvSpPr>
          <p:cNvPr id="32" name=""/>
          <p:cNvSpPr/>
          <p:nvPr/>
        </p:nvSpPr>
        <p:spPr>
          <a:xfrm>
            <a:off x="1260000" y="216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"/>
          <p:cNvSpPr/>
          <p:nvPr/>
        </p:nvSpPr>
        <p:spPr>
          <a:xfrm>
            <a:off x="1080000" y="396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"/>
          <p:cNvSpPr/>
          <p:nvPr/>
        </p:nvSpPr>
        <p:spPr>
          <a:xfrm>
            <a:off x="1080000" y="36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"/>
          <p:cNvSpPr/>
          <p:nvPr/>
        </p:nvSpPr>
        <p:spPr>
          <a:xfrm>
            <a:off x="936000" y="612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"/>
          <p:cNvSpPr/>
          <p:nvPr/>
        </p:nvSpPr>
        <p:spPr>
          <a:xfrm>
            <a:off x="936000" y="864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"/>
          <p:cNvSpPr/>
          <p:nvPr/>
        </p:nvSpPr>
        <p:spPr>
          <a:xfrm flipH="1">
            <a:off x="1260000" y="1260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"/>
          <p:cNvSpPr/>
          <p:nvPr/>
        </p:nvSpPr>
        <p:spPr>
          <a:xfrm flipH="1">
            <a:off x="1080000" y="1080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"/>
          <p:cNvSpPr/>
          <p:nvPr/>
        </p:nvSpPr>
        <p:spPr>
          <a:xfrm flipH="1">
            <a:off x="1080000" y="1440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"/>
          <p:cNvSpPr/>
          <p:nvPr/>
        </p:nvSpPr>
        <p:spPr>
          <a:xfrm flipH="1">
            <a:off x="936000" y="1656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"/>
          <p:cNvSpPr/>
          <p:nvPr/>
        </p:nvSpPr>
        <p:spPr>
          <a:xfrm flipH="1">
            <a:off x="936000" y="1908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"/>
          <p:cNvSpPr/>
          <p:nvPr/>
        </p:nvSpPr>
        <p:spPr>
          <a:xfrm>
            <a:off x="1260000" y="2304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1080000" y="2124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1080000" y="2493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936000" y="2709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"/>
          <p:cNvSpPr/>
          <p:nvPr/>
        </p:nvSpPr>
        <p:spPr>
          <a:xfrm>
            <a:off x="936000" y="2961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"/>
          <p:cNvSpPr/>
          <p:nvPr/>
        </p:nvSpPr>
        <p:spPr>
          <a:xfrm flipH="1">
            <a:off x="1260000" y="3357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"/>
          <p:cNvSpPr/>
          <p:nvPr/>
        </p:nvSpPr>
        <p:spPr>
          <a:xfrm flipH="1">
            <a:off x="1098720" y="3177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 flipH="1">
            <a:off x="1089360" y="3546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"/>
          <p:cNvSpPr/>
          <p:nvPr/>
        </p:nvSpPr>
        <p:spPr>
          <a:xfrm flipH="1">
            <a:off x="945360" y="3762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"/>
          <p:cNvSpPr/>
          <p:nvPr/>
        </p:nvSpPr>
        <p:spPr>
          <a:xfrm flipH="1">
            <a:off x="945360" y="4014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"/>
          <p:cNvSpPr/>
          <p:nvPr/>
        </p:nvSpPr>
        <p:spPr>
          <a:xfrm>
            <a:off x="1269360" y="4410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"/>
          <p:cNvSpPr/>
          <p:nvPr/>
        </p:nvSpPr>
        <p:spPr>
          <a:xfrm>
            <a:off x="1089360" y="4230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1089360" y="4590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"/>
          <p:cNvSpPr/>
          <p:nvPr/>
        </p:nvSpPr>
        <p:spPr>
          <a:xfrm>
            <a:off x="945360" y="4806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"/>
          <p:cNvSpPr/>
          <p:nvPr/>
        </p:nvSpPr>
        <p:spPr>
          <a:xfrm>
            <a:off x="945360" y="5058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"/>
          <p:cNvSpPr/>
          <p:nvPr/>
        </p:nvSpPr>
        <p:spPr>
          <a:xfrm flipH="1">
            <a:off x="369360" y="5454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"/>
          <p:cNvSpPr/>
          <p:nvPr/>
        </p:nvSpPr>
        <p:spPr>
          <a:xfrm flipH="1">
            <a:off x="549360" y="5274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"/>
          <p:cNvSpPr/>
          <p:nvPr/>
        </p:nvSpPr>
        <p:spPr>
          <a:xfrm>
            <a:off x="360000" y="216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"/>
          <p:cNvSpPr/>
          <p:nvPr/>
        </p:nvSpPr>
        <p:spPr>
          <a:xfrm>
            <a:off x="540000" y="396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/>
          <p:nvPr/>
        </p:nvSpPr>
        <p:spPr>
          <a:xfrm>
            <a:off x="540000" y="36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684000" y="612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>
            <a:off x="684000" y="864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 flipH="1">
            <a:off x="360000" y="1260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 flipH="1">
            <a:off x="540000" y="1080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 flipH="1">
            <a:off x="540000" y="1440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 flipH="1">
            <a:off x="684000" y="165636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 flipH="1">
            <a:off x="684000" y="1908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>
            <a:off x="360000" y="2304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540000" y="212436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>
            <a:off x="540000" y="2493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>
            <a:off x="684000" y="2709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>
            <a:off x="684000" y="2961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 flipH="1">
            <a:off x="360000" y="3357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 flipH="1">
            <a:off x="558720" y="3177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 flipH="1">
            <a:off x="549360" y="3546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 flipH="1">
            <a:off x="693360" y="3762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 flipH="1">
            <a:off x="693360" y="4014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/>
          <p:nvPr/>
        </p:nvSpPr>
        <p:spPr>
          <a:xfrm>
            <a:off x="369360" y="4410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/>
          <p:nvPr/>
        </p:nvSpPr>
        <p:spPr>
          <a:xfrm>
            <a:off x="549360" y="4230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"/>
          <p:cNvSpPr/>
          <p:nvPr/>
        </p:nvSpPr>
        <p:spPr>
          <a:xfrm>
            <a:off x="549360" y="4590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"/>
          <p:cNvSpPr/>
          <p:nvPr/>
        </p:nvSpPr>
        <p:spPr>
          <a:xfrm>
            <a:off x="693360" y="4806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>
            <a:off x="693360" y="5058720"/>
            <a:ext cx="180000" cy="1800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"/>
          <p:cNvSpPr/>
          <p:nvPr/>
        </p:nvSpPr>
        <p:spPr>
          <a:xfrm flipH="1">
            <a:off x="1269360" y="5454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"/>
          <p:cNvSpPr/>
          <p:nvPr/>
        </p:nvSpPr>
        <p:spPr>
          <a:xfrm flipH="1">
            <a:off x="1089360" y="5274720"/>
            <a:ext cx="180000" cy="1800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"/>
          <p:cNvSpPr txBox="1"/>
          <p:nvPr/>
        </p:nvSpPr>
        <p:spPr>
          <a:xfrm>
            <a:off x="504000" y="1260000"/>
            <a:ext cx="9071640" cy="4074840"/>
          </a:xfrm>
          <a:prstGeom prst="rect">
            <a:avLst/>
          </a:prstGeom>
          <a:blipFill rotWithShape="0">
            <a:blip r:embed="rId1">
              <a:alphaModFix amt="0"/>
            </a:blip>
            <a:tile/>
          </a:blipFill>
          <a:ln w="18000">
            <a:noFill/>
          </a:ln>
        </p:spPr>
        <p:txBody>
          <a:bodyPr lIns="90000" rIns="90000" tIns="45000" bIns="45000" anchor="t">
            <a:noAutofit/>
          </a:bodyPr>
          <a:p>
            <a:pPr algn="ctr"/>
            <a:br/>
            <a:r>
              <a:rPr b="0" lang="en-GB" sz="3200" spc="-1" strike="noStrike">
                <a:latin typeface="Arial"/>
                <a:ea typeface="PingFang SC"/>
              </a:rPr>
              <a:t>Modelling Mitochondrial Liver Toxicity With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  <a:ea typeface="PingFang SC"/>
              </a:rPr>
              <a:t>Oxygen and Cell Density Gradients</a:t>
            </a:r>
            <a:br/>
            <a:br/>
            <a:r>
              <a:rPr b="0" lang="en-GB" sz="2000" spc="-1" strike="noStrike">
                <a:latin typeface="Arial"/>
              </a:rPr>
              <a:t>William Xingze Xu, University of Cambridge</a:t>
            </a:r>
            <a:endParaRPr b="0" lang="en-GB" sz="2000" spc="-1" strike="noStrike">
              <a:latin typeface="Arial"/>
            </a:endParaRPr>
          </a:p>
          <a:p>
            <a:pPr algn="ctr"/>
            <a:endParaRPr b="0" lang="en-GB" sz="20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latin typeface="Arial"/>
              </a:rPr>
              <a:t>Supervised by: Dr Giovanni Di Veroli, Dr Aydar Uatay, AstraZeneca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-108000" y="-46440"/>
            <a:ext cx="1044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Oxygen Submodel defines the domain setup of SysDILI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-72000" y="887760"/>
            <a:ext cx="10260000" cy="38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The design is based on Krogh model of capillary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</a:rPr>
              <a:t>3D cylindrical coordinate with rotational symmetry about z-axis was used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There are 3 domains: sinusoid, hepatocytes and their Interface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Oxygen supplied from blood is classified into 2 types: </a:t>
            </a:r>
            <a:r>
              <a:rPr b="1" lang="en-GB" sz="2200" spc="-1" strike="noStrike">
                <a:latin typeface="Arial"/>
              </a:rPr>
              <a:t>plasma </a:t>
            </a:r>
            <a:r>
              <a:rPr b="0" lang="en-GB" sz="2200" spc="-1" strike="noStrike">
                <a:latin typeface="Arial"/>
              </a:rPr>
              <a:t>oxygen and </a:t>
            </a:r>
            <a:r>
              <a:rPr b="1" lang="en-GB" sz="2200" spc="-1" strike="noStrike">
                <a:latin typeface="Arial"/>
              </a:rPr>
              <a:t>haemoglobin</a:t>
            </a:r>
            <a:r>
              <a:rPr b="0" lang="en-GB" sz="2200" spc="-1" strike="noStrike">
                <a:latin typeface="Arial"/>
              </a:rPr>
              <a:t> oxygen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Plasma oxygen diffuses across the interface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and gets consumed by hepatocytes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5316840" y="3106080"/>
            <a:ext cx="4835160" cy="2635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80000" y="0"/>
            <a:ext cx="6300000" cy="1257840"/>
          </a:xfrm>
          <a:prstGeom prst="rect">
            <a:avLst/>
          </a:prstGeom>
          <a:ln w="1800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180000" y="1321200"/>
            <a:ext cx="6840000" cy="1278000"/>
          </a:xfrm>
          <a:prstGeom prst="rect">
            <a:avLst/>
          </a:prstGeom>
          <a:ln w="18000"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216000" y="2700000"/>
            <a:ext cx="6548040" cy="1620000"/>
          </a:xfrm>
          <a:prstGeom prst="rect">
            <a:avLst/>
          </a:prstGeom>
          <a:ln w="18000">
            <a:noFill/>
          </a:ln>
        </p:spPr>
      </p:pic>
      <p:pic>
        <p:nvPicPr>
          <p:cNvPr id="195" name="" descr=""/>
          <p:cNvPicPr/>
          <p:nvPr/>
        </p:nvPicPr>
        <p:blipFill>
          <a:blip r:embed="rId4"/>
          <a:stretch/>
        </p:blipFill>
        <p:spPr>
          <a:xfrm>
            <a:off x="252000" y="4428000"/>
            <a:ext cx="6607440" cy="1260000"/>
          </a:xfrm>
          <a:prstGeom prst="rect">
            <a:avLst/>
          </a:prstGeom>
          <a:ln w="18000">
            <a:noFill/>
          </a:ln>
        </p:spPr>
      </p:pic>
      <p:sp>
        <p:nvSpPr>
          <p:cNvPr id="196" name=""/>
          <p:cNvSpPr txBox="1"/>
          <p:nvPr/>
        </p:nvSpPr>
        <p:spPr>
          <a:xfrm>
            <a:off x="7020000" y="184680"/>
            <a:ext cx="3060000" cy="895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200" spc="-1" strike="noStrike">
                <a:latin typeface="Arial"/>
              </a:rPr>
              <a:t>Oxygen Submodel is defined by 5 equations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-108000" y="-46080"/>
            <a:ext cx="1044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Haemoglobin and plasma oxygen are rebalanced at </a:t>
            </a:r>
            <a:br/>
            <a:r>
              <a:rPr b="0" lang="en-GB" sz="3200" spc="-1" strike="noStrike">
                <a:latin typeface="Arial"/>
              </a:rPr>
              <a:t>the end of each time step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180000" y="3600000"/>
            <a:ext cx="9900000" cy="18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Oxyhemoglobin dissociation is much faster than oxygen diffusion in plasma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Assumption in the discretised scheme is haemoglobin releases oxygen and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the equilibrium is </a:t>
            </a:r>
            <a:r>
              <a:rPr b="1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instantaneously</a:t>
            </a: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 reached at the end of each time step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This process is termed </a:t>
            </a:r>
            <a:r>
              <a:rPr b="1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rebalancing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2238480" y="936360"/>
            <a:ext cx="5645520" cy="25563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119960" y="0"/>
            <a:ext cx="7880040" cy="1980000"/>
          </a:xfrm>
          <a:prstGeom prst="rect">
            <a:avLst/>
          </a:prstGeom>
          <a:ln w="1800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2880000" y="2904480"/>
            <a:ext cx="4140000" cy="2759400"/>
          </a:xfrm>
          <a:prstGeom prst="rect">
            <a:avLst/>
          </a:prstGeom>
          <a:ln w="18000">
            <a:noFill/>
          </a:ln>
        </p:spPr>
      </p:pic>
      <p:sp>
        <p:nvSpPr>
          <p:cNvPr id="202" name="PlaceHolder 1"/>
          <p:cNvSpPr>
            <a:spLocks noGrp="1"/>
          </p:cNvSpPr>
          <p:nvPr>
            <p:ph/>
          </p:nvPr>
        </p:nvSpPr>
        <p:spPr>
          <a:xfrm>
            <a:off x="5148000" y="2268000"/>
            <a:ext cx="2700000" cy="5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a933"/>
                </a:solidFill>
                <a:latin typeface="Arial"/>
                <a:ea typeface="PingFang SC"/>
              </a:rPr>
              <a:t>Discretisation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80000" y="1919520"/>
            <a:ext cx="540000" cy="1140480"/>
          </a:xfrm>
          <a:custGeom>
            <a:avLst/>
            <a:gdLst/>
            <a:ahLst/>
            <a:rect l="0" t="0" r="r" b="b"/>
            <a:pathLst>
              <a:path w="1502" h="3170">
                <a:moveTo>
                  <a:pt x="375" y="0"/>
                </a:moveTo>
                <a:lnTo>
                  <a:pt x="375" y="2376"/>
                </a:lnTo>
                <a:lnTo>
                  <a:pt x="0" y="2376"/>
                </a:lnTo>
                <a:lnTo>
                  <a:pt x="750" y="3169"/>
                </a:lnTo>
                <a:lnTo>
                  <a:pt x="1501" y="2376"/>
                </a:lnTo>
                <a:lnTo>
                  <a:pt x="1125" y="2376"/>
                </a:lnTo>
                <a:lnTo>
                  <a:pt x="1125" y="0"/>
                </a:lnTo>
                <a:lnTo>
                  <a:pt x="375" y="0"/>
                </a:lnTo>
              </a:path>
            </a:pathLst>
          </a:custGeom>
          <a:solidFill>
            <a:srgbClr val="00a933"/>
          </a:solidFill>
          <a:ln w="1800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82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Human physiology data were used to parameterised Oxygen Submodel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41840" y="1206000"/>
            <a:ext cx="9758160" cy="423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-108000" y="-45720"/>
            <a:ext cx="1044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Plots of typical output of Oxygen submodel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2178360" y="720000"/>
            <a:ext cx="6078240" cy="2340000"/>
          </a:xfrm>
          <a:prstGeom prst="rect">
            <a:avLst/>
          </a:prstGeom>
          <a:ln w="18000"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2160000" y="3240000"/>
            <a:ext cx="6271560" cy="2448000"/>
          </a:xfrm>
          <a:prstGeom prst="rect">
            <a:avLst/>
          </a:prstGeom>
          <a:ln w="18000">
            <a:noFill/>
          </a:ln>
        </p:spPr>
      </p:pic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108000" y="1692000"/>
            <a:ext cx="21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a933"/>
                </a:solidFill>
                <a:latin typeface="Arial"/>
                <a:ea typeface="PingFang SC"/>
              </a:rPr>
              <a:t>Sinusoid Domain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-180000" y="4356000"/>
            <a:ext cx="252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a933"/>
                </a:solidFill>
                <a:latin typeface="Arial"/>
                <a:ea typeface="PingFang SC"/>
              </a:rPr>
              <a:t>Hepatocytes Domain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 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0" y="1530000"/>
            <a:ext cx="4680000" cy="3510000"/>
          </a:xfrm>
          <a:prstGeom prst="rect">
            <a:avLst/>
          </a:prstGeom>
          <a:ln w="18000">
            <a:noFill/>
          </a:ln>
        </p:spPr>
      </p:pic>
      <p:sp>
        <p:nvSpPr>
          <p:cNvPr id="213" name="PlaceHolder 2"/>
          <p:cNvSpPr>
            <a:spLocks noGrp="1"/>
          </p:cNvSpPr>
          <p:nvPr>
            <p:ph type="title"/>
          </p:nvPr>
        </p:nvSpPr>
        <p:spPr>
          <a:xfrm>
            <a:off x="-324000" y="61560"/>
            <a:ext cx="1080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2800" spc="-1" strike="noStrike">
                <a:latin typeface="Arial"/>
              </a:rPr>
              <a:t>Zonal plasma oxygen concentration validates the submodel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748040" y="1887120"/>
            <a:ext cx="50400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Oxygen input boundary condition at the entrance of zone 1 was </a:t>
            </a:r>
            <a:r>
              <a:rPr b="1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fixed to</a:t>
            </a: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 </a:t>
            </a:r>
            <a:r>
              <a:rPr b="1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65 mmHg </a:t>
            </a: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as in the human liver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Desired result of approximately </a:t>
            </a:r>
            <a:r>
              <a:rPr b="1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35 mmHg</a:t>
            </a: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 </a:t>
            </a:r>
            <a:r>
              <a:rPr b="1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was obtained</a:t>
            </a: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 in the simulation outcome of zone 3, as in the human liver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0" y="-167760"/>
            <a:ext cx="10080000" cy="12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2800" spc="-1" strike="noStrike">
                <a:latin typeface="Arial"/>
              </a:rPr>
              <a:t>Sensitivity analysis of oxygen concentration to the parameters</a:t>
            </a:r>
            <a:br/>
            <a:r>
              <a:rPr b="0" lang="en-GB" sz="2800" spc="-1" strike="noStrike">
                <a:latin typeface="Arial"/>
              </a:rPr>
              <a:t>shows the importance of v_max of OCR rate 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-107280" y="1260000"/>
            <a:ext cx="5040360" cy="3780000"/>
          </a:xfrm>
          <a:prstGeom prst="rect">
            <a:avLst/>
          </a:prstGeom>
          <a:ln w="18000">
            <a:noFill/>
          </a:ln>
        </p:spPr>
      </p:pic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392000" y="1260000"/>
            <a:ext cx="5688000" cy="43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FAST </a:t>
            </a:r>
            <a:r>
              <a:rPr b="1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global sensitivity analysis</a:t>
            </a: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 was used for parameters within specified ranges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The subject of analysis is the </a:t>
            </a:r>
            <a:r>
              <a:rPr b="1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average oxygen concentration in each zone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O2 input is the boundary condition of plasma oxygen at the entrance of sinusoid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Significance of Oxygen Submodel is confirmed. v_max is the only parameter that changes to variable when Mitochondria Submodel is added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80000" y="133560"/>
            <a:ext cx="972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2800" spc="-1" strike="noStrike">
                <a:latin typeface="Arial"/>
              </a:rPr>
              <a:t>Mitochondrial Submodel Was Adapted and Simplified From MITOsym in Yang 2015 et al.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860000" y="1044000"/>
            <a:ext cx="5184000" cy="43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3 toxicity mechanisms are modelled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</a:rPr>
              <a:t>Input </a:t>
            </a:r>
            <a:r>
              <a:rPr b="0" lang="en-GB" sz="2200" spc="-1" strike="noStrike">
                <a:latin typeface="Arial"/>
              </a:rPr>
              <a:t>of the submodel is oxygen level, which affects OCR rate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</a:rPr>
              <a:t>Output </a:t>
            </a:r>
            <a:r>
              <a:rPr b="0" lang="en-GB" sz="2200" spc="-1" strike="noStrike">
                <a:latin typeface="Arial"/>
              </a:rPr>
              <a:t>of the submodel is cell death due to depletion of cellular ATP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Upward arrows are movement of flux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Downward arrows are feedback inhibition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24480" y="1044720"/>
            <a:ext cx="5015520" cy="4715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4320000" y="0"/>
            <a:ext cx="5760000" cy="2531520"/>
          </a:xfrm>
          <a:prstGeom prst="rect">
            <a:avLst/>
          </a:prstGeom>
          <a:ln w="18000"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18720" y="0"/>
            <a:ext cx="4308480" cy="3240000"/>
          </a:xfrm>
          <a:prstGeom prst="rect">
            <a:avLst/>
          </a:prstGeom>
          <a:ln w="18000"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5279400" y="3117600"/>
            <a:ext cx="4260600" cy="2552400"/>
          </a:xfrm>
          <a:prstGeom prst="rect">
            <a:avLst/>
          </a:prstGeom>
          <a:ln w="18000">
            <a:noFill/>
          </a:ln>
        </p:spPr>
      </p:pic>
      <p:sp>
        <p:nvSpPr>
          <p:cNvPr id="224" name=""/>
          <p:cNvSpPr/>
          <p:nvPr/>
        </p:nvSpPr>
        <p:spPr>
          <a:xfrm flipH="1">
            <a:off x="3600000" y="2880000"/>
            <a:ext cx="1620000" cy="126000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ff0000"/>
          </a:solidFill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Liver safety is a major risk for drug development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080000" y="1715760"/>
            <a:ext cx="8100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Drug-induced liver injury (</a:t>
            </a:r>
            <a:r>
              <a:rPr b="1" lang="en-GB" sz="2200" spc="-1" strike="noStrike">
                <a:latin typeface="Arial"/>
              </a:rPr>
              <a:t>DILI</a:t>
            </a:r>
            <a:r>
              <a:rPr b="0" lang="en-GB" sz="2200" spc="-1" strike="noStrike">
                <a:latin typeface="Arial"/>
              </a:rPr>
              <a:t>) leads to 22 % clinical trial terminations and 32 % market withdrawals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Attrition with regulators / extra clinical trials can be costly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PingFang SC"/>
              </a:rPr>
              <a:t>Pre-clinical screening of </a:t>
            </a:r>
            <a:r>
              <a:rPr b="1" lang="en-GB" sz="2200" spc="-1" strike="noStrike">
                <a:latin typeface="Arial"/>
              </a:rPr>
              <a:t>liver toxicity</a:t>
            </a:r>
            <a:r>
              <a:rPr b="0" lang="en-GB" sz="2200" spc="-1" strike="noStrike">
                <a:latin typeface="Arial"/>
              </a:rPr>
              <a:t> is needed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Different mechanisms of liver toxicity include: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mitochondrial dysfunction, bile acid-induced apoptosis, oxidative stress by reactive oxygen species (ROS)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60000" y="61560"/>
            <a:ext cx="954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Parameterisation of Mitochondria Submodel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445000" y="1260000"/>
            <a:ext cx="4455000" cy="30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k1,…, k6 are fitted by drug-response data from </a:t>
            </a:r>
            <a:r>
              <a:rPr b="0" lang="en-GB" sz="2200" spc="-1" strike="noStrike">
                <a:latin typeface="Arial"/>
                <a:ea typeface="PingFang SC"/>
              </a:rPr>
              <a:t>Yang 2015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PingFang SC"/>
              </a:rPr>
              <a:t>( </a:t>
            </a:r>
            <a:r>
              <a:rPr b="0" lang="en-GB" sz="2200" spc="-1" strike="noStrike">
                <a:latin typeface="Arial"/>
              </a:rPr>
              <a:t>OCR, MMP, ATPC of 3 types of drugs )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q1,…, q6 are coefficients estimated from physiological data and basal state data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9440" y="1044000"/>
            <a:ext cx="5239080" cy="4554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800000" y="750600"/>
            <a:ext cx="6453000" cy="4919400"/>
          </a:xfrm>
          <a:prstGeom prst="rect">
            <a:avLst/>
          </a:prstGeom>
          <a:ln w="18000">
            <a:noFill/>
          </a:ln>
        </p:spPr>
      </p:pic>
      <p:sp>
        <p:nvSpPr>
          <p:cNvPr id="229" name=""/>
          <p:cNvSpPr txBox="1"/>
          <p:nvPr/>
        </p:nvSpPr>
        <p:spPr>
          <a:xfrm>
            <a:off x="-31680" y="-61560"/>
            <a:ext cx="10291680" cy="8827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600" spc="-1" strike="noStrike">
                <a:latin typeface="Arial"/>
              </a:rPr>
              <a:t>Model was fitted by Global Optimisation Toolbox in MATLAB: interior point method + multi-start. Selected goodness-of-fit plots are shown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/>
          </p:nvPr>
        </p:nvSpPr>
        <p:spPr>
          <a:xfrm>
            <a:off x="828000" y="3168000"/>
            <a:ext cx="8460000" cy="24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PingFang SC"/>
              </a:rPr>
              <a:t>k_m1, …, </a:t>
            </a:r>
            <a:r>
              <a:rPr b="0" lang="en-GB" sz="2400" spc="-1" strike="noStrike">
                <a:latin typeface="Arial"/>
              </a:rPr>
              <a:t>k_m3  are </a:t>
            </a:r>
            <a:r>
              <a:rPr b="1" lang="en-GB" sz="2400" spc="-1" strike="noStrike">
                <a:latin typeface="Arial"/>
              </a:rPr>
              <a:t>drug-specific</a:t>
            </a:r>
            <a:r>
              <a:rPr b="0" lang="en-GB" sz="2400" spc="-1" strike="noStrike">
                <a:latin typeface="Arial"/>
              </a:rPr>
              <a:t>, determined by optimisation using dose-response data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Contrary to Yang 2015, these {k_m} are just </a:t>
            </a:r>
            <a:r>
              <a:rPr b="1" lang="en-GB" sz="2400" spc="-1" strike="noStrike">
                <a:latin typeface="Arial"/>
              </a:rPr>
              <a:t>nominal </a:t>
            </a:r>
            <a:r>
              <a:rPr b="0" lang="en-GB" sz="2400" spc="-1" strike="noStrike">
                <a:latin typeface="Arial"/>
              </a:rPr>
              <a:t>Km</a:t>
            </a:r>
            <a:r>
              <a:rPr b="0" lang="en-GB" sz="2400" spc="-1" strike="noStrike">
                <a:latin typeface="Arial"/>
              </a:rPr>
              <a:t> determined from </a:t>
            </a:r>
            <a:r>
              <a:rPr b="1" lang="en-GB" sz="2400" spc="-1" strike="noStrike">
                <a:latin typeface="Arial"/>
              </a:rPr>
              <a:t>experimental</a:t>
            </a:r>
            <a:r>
              <a:rPr b="0" lang="en-GB" sz="2400" spc="-1" strike="noStrike">
                <a:latin typeface="Arial"/>
              </a:rPr>
              <a:t> Km by optimisation, because the other variables might also change with drug dose, due to the complexity of the system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0" y="1116000"/>
            <a:ext cx="4824360" cy="2520000"/>
          </a:xfrm>
          <a:prstGeom prst="rect">
            <a:avLst/>
          </a:prstGeom>
          <a:ln w="1800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4896000" y="1260000"/>
            <a:ext cx="5079960" cy="2340000"/>
          </a:xfrm>
          <a:prstGeom prst="rect">
            <a:avLst/>
          </a:prstGeom>
          <a:ln w="18000">
            <a:noFill/>
          </a:ln>
        </p:spPr>
      </p:pic>
      <p:sp>
        <p:nvSpPr>
          <p:cNvPr id="233" name="PlaceHolder 2"/>
          <p:cNvSpPr>
            <a:spLocks noGrp="1"/>
          </p:cNvSpPr>
          <p:nvPr>
            <p:ph type="title"/>
          </p:nvPr>
        </p:nvSpPr>
        <p:spPr>
          <a:xfrm>
            <a:off x="180000" y="72000"/>
            <a:ext cx="954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{k_m} are fitted by experimental data when the submodel deals with new drug 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80000" y="-72000"/>
            <a:ext cx="9540000" cy="7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Cell Density Submodel consists of two Hill equations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80000" y="2291760"/>
            <a:ext cx="9540000" cy="25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The design is a simplification from the corresponding one in DILIsym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Nature of the design is black-box, but it was</a:t>
            </a:r>
            <a:r>
              <a:rPr b="0" lang="en-GB" sz="2200" spc="-1" strike="noStrike">
                <a:latin typeface="Arial"/>
              </a:rPr>
              <a:t> inspired by </a:t>
            </a:r>
            <a:r>
              <a:rPr b="1" lang="en-GB" sz="2200" spc="-1" strike="noStrike">
                <a:latin typeface="Arial"/>
              </a:rPr>
              <a:t>energy-dependent apoptosis and necrosis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Currently no growth term is included, so only acute liver injury in short term (~12 hours) is modelled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666720" y="1083240"/>
            <a:ext cx="8693280" cy="11469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-259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latin typeface="Arial"/>
                <a:ea typeface="PingFang SC"/>
              </a:rPr>
              <a:t>Parameterisation of Cell Density Submodel. Selected goodness-of-fit plots are shown 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620000" y="2849400"/>
            <a:ext cx="7200000" cy="2856600"/>
          </a:xfrm>
          <a:prstGeom prst="rect">
            <a:avLst/>
          </a:prstGeom>
          <a:ln w="1800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194040" y="825120"/>
            <a:ext cx="2973960" cy="2024280"/>
          </a:xfrm>
          <a:prstGeom prst="rect">
            <a:avLst/>
          </a:prstGeom>
          <a:ln w="18000">
            <a:noFill/>
          </a:ln>
        </p:spPr>
      </p:pic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3132000" y="357120"/>
            <a:ext cx="6768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PingFang SC"/>
              </a:rPr>
              <a:t>Parameters were fitted using in-virtu rat hepatocyte </a:t>
            </a:r>
            <a:r>
              <a:rPr b="0" lang="en-GB" sz="2000" spc="-1" strike="noStrike">
                <a:latin typeface="Arial"/>
                <a:ea typeface="PingFang SC"/>
              </a:rPr>
              <a:t>data  from</a:t>
            </a:r>
            <a:r>
              <a:rPr b="0" lang="en-GB" sz="2000" spc="-1" strike="noStrike">
                <a:latin typeface="Arial"/>
                <a:ea typeface="PingFang SC"/>
              </a:rPr>
              <a:t> Redegeld 1990 and Redegeld 1992 </a:t>
            </a:r>
            <a:r>
              <a:rPr b="0" lang="en-GB" sz="2000" spc="-1" strike="noStrike">
                <a:latin typeface="Arial"/>
              </a:rPr>
              <a:t>(ATP vs. time, viability vs. time)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Two Hill equations have different scales (k7 and k10), as expected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152000" y="-180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Drug Submodel includes 3 possible options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360000" y="108000"/>
            <a:ext cx="9576000" cy="397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000" spc="-1" strike="noStrike">
                <a:solidFill>
                  <a:srgbClr val="050505"/>
                </a:solidFill>
                <a:latin typeface="Arial"/>
              </a:rPr>
              <a:t>1. Continuous Spatiotemporal Drug Gradient With gradient</a:t>
            </a:r>
            <a:r>
              <a:rPr b="0" lang="en-GB" sz="2000" spc="-1" strike="noStrike">
                <a:solidFill>
                  <a:srgbClr val="050505"/>
                </a:solidFill>
                <a:latin typeface="Arial"/>
              </a:rPr>
              <a:t>: the setup is the same as O</a:t>
            </a:r>
            <a:r>
              <a:rPr b="0" lang="en-GB" sz="2000" spc="-1" strike="noStrike">
                <a:latin typeface="Arial"/>
              </a:rPr>
              <a:t>xygen Submodel, except an extra permeability coefficient at the interface. Selected outputs of drug with different permeability are shown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2283480" y="1561680"/>
            <a:ext cx="5816520" cy="1066320"/>
          </a:xfrm>
          <a:prstGeom prst="rect">
            <a:avLst/>
          </a:prstGeom>
          <a:ln w="1800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1224000" y="2625120"/>
            <a:ext cx="7920000" cy="3026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216000" y="-360000"/>
            <a:ext cx="9576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</a:rPr>
              <a:t>2. Two-Compartment Model</a:t>
            </a:r>
            <a:r>
              <a:rPr b="0" lang="en-GB" sz="1800" spc="-1" strike="noStrike">
                <a:latin typeface="Arial"/>
              </a:rPr>
              <a:t>:  there is no drug gradient, only two compartments: sinusoid (central) and hepatocytes (peripheral)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2592000" y="600480"/>
            <a:ext cx="5181480" cy="1523520"/>
          </a:xfrm>
          <a:prstGeom prst="rect">
            <a:avLst/>
          </a:prstGeom>
          <a:ln w="18000">
            <a:noFill/>
          </a:ln>
        </p:spPr>
      </p:pic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144000" y="2358000"/>
            <a:ext cx="5061960" cy="33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50505"/>
                </a:solidFill>
                <a:latin typeface="Arial"/>
              </a:rPr>
              <a:t>3. One-Compartment Model</a:t>
            </a:r>
            <a:r>
              <a:rPr b="0" lang="en-GB" sz="1800" spc="-1" strike="noStrike">
                <a:solidFill>
                  <a:srgbClr val="050505"/>
                </a:solidFill>
                <a:latin typeface="Arial"/>
              </a:rPr>
              <a:t>: hepatocytes domain is the only compartment. Drug concentration increases linear to reach C_max after time T_max, then drops exponentially with a fixed half life. 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50505"/>
                </a:solidFill>
                <a:latin typeface="Arial"/>
              </a:rPr>
              <a:t>This option is </a:t>
            </a:r>
            <a:r>
              <a:rPr b="1" lang="en-GB" sz="1800" spc="-1" strike="noStrike">
                <a:solidFill>
                  <a:srgbClr val="050505"/>
                </a:solidFill>
                <a:latin typeface="Arial"/>
              </a:rPr>
              <a:t>selected</a:t>
            </a:r>
            <a:r>
              <a:rPr b="0" lang="en-GB" sz="1800" spc="-1" strike="noStrike">
                <a:solidFill>
                  <a:srgbClr val="050505"/>
                </a:solidFill>
                <a:latin typeface="Arial"/>
              </a:rPr>
              <a:t> for the following simulations due to availability of data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5205960" y="1944000"/>
            <a:ext cx="4638240" cy="37375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68720" y="21139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Toxicity Simulations by SysDILI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0" y="36360"/>
            <a:ext cx="1008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ETC inhibition was the selected mechanism to test the toxicity simulation of SysDILI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0" y="4104000"/>
            <a:ext cx="106200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The table summarises drugs and doses used in simulations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T_max = 2 hours and half life of 4.5 hours  were used in all trials for comparison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620000" y="954360"/>
            <a:ext cx="6840000" cy="3002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-259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Drug+Mitochondria (DM): oxygen level is fixed and there is no spatial information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580000" y="419760"/>
            <a:ext cx="4500000" cy="517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Cellular ATP level is used as surrogate for cell viability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Cellular ATP &lt; 50 % of basal implies toxicity, as it marks the onset of immune mediated induced necrosis by TNF-α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Predictions are correct except Trial C , which is supposed to be moderately toxic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-7200" y="920520"/>
            <a:ext cx="5419800" cy="47494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404000" y="-144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Liver is inhomogeneous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14040" y="851760"/>
            <a:ext cx="100659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3 zones exist in each liver acinus: periportal (1), transitional (2), perivenous (3) 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ea typeface="PingFang SC"/>
              </a:rPr>
              <a:t>Liver zonation is driven by g</a:t>
            </a:r>
            <a:r>
              <a:rPr b="0" lang="en-GB" sz="2000" spc="-1" strike="noStrike">
                <a:latin typeface="Arial"/>
              </a:rPr>
              <a:t>radients of oxygen, nutrients, xenobiotics, morphogens...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Each zone has different functions: 1 for protein synthesis, 3 for bile acid synthesis 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5940000" y="2696400"/>
            <a:ext cx="4140000" cy="2996280"/>
          </a:xfrm>
          <a:prstGeom prst="rect">
            <a:avLst/>
          </a:prstGeom>
          <a:ln w="18000">
            <a:noFill/>
          </a:ln>
        </p:spPr>
      </p:pic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5760000" y="5400000"/>
            <a:ext cx="1080000" cy="1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Kang 2018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-144000" y="5508000"/>
            <a:ext cx="1080000" cy="1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Godoy 2013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-6480" y="2412000"/>
            <a:ext cx="5910480" cy="306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-432000" y="0"/>
            <a:ext cx="10548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Drug+Mitochondria+Oxygen (DMO):  continuous oxygen gradient affects mitochondrial activities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137520" y="1108800"/>
            <a:ext cx="5082480" cy="4579200"/>
          </a:xfrm>
          <a:prstGeom prst="rect">
            <a:avLst/>
          </a:prstGeom>
          <a:ln w="18000">
            <a:noFill/>
          </a:ln>
        </p:spPr>
      </p:pic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5061960" y="1004040"/>
            <a:ext cx="494604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Adding spatial gradient from Oxygen Submodel improves the result of Trial C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Spatially discretised domain setup of Oxygen Submodel was used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Each discretised point gets an independent copy of ODE-based Mitochondria and Drug Submodels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2800" spc="-1" strike="noStrike">
                <a:latin typeface="Arial"/>
              </a:rPr>
              <a:t>Drug+Mitochondria+Continuous Oxygen+Cell Density (DMOD): cell density gradient affects oxygen gradient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44280" y="911880"/>
            <a:ext cx="4995720" cy="4668120"/>
          </a:xfrm>
          <a:prstGeom prst="rect">
            <a:avLst/>
          </a:prstGeom>
          <a:ln w="18000">
            <a:noFill/>
          </a:ln>
        </p:spPr>
      </p:pic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953960" y="1724040"/>
            <a:ext cx="494604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Average cell density &lt;25% of basal is considered fatal damage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-288000" y="-117000"/>
            <a:ext cx="1080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2800" spc="-1" strike="noStrike">
                <a:latin typeface="Arial"/>
              </a:rPr>
              <a:t>Selected gradient plots from DMOD trials are shown 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180000" y="576000"/>
            <a:ext cx="3960000" cy="3417120"/>
          </a:xfrm>
          <a:prstGeom prst="rect">
            <a:avLst/>
          </a:prstGeom>
          <a:ln w="18000"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5686200" y="612000"/>
            <a:ext cx="4033800" cy="3240000"/>
          </a:xfrm>
          <a:prstGeom prst="rect">
            <a:avLst/>
          </a:prstGeom>
          <a:ln w="18000">
            <a:noFill/>
          </a:ln>
        </p:spPr>
      </p:pic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-180000" y="3960000"/>
            <a:ext cx="55800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Cell Density gradient of Trial D after 365 minutes. Vulnerability of Zone 3 can be seen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220000" y="3960000"/>
            <a:ext cx="50400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Hepatocyte Oxygen Concentration of Trial F after 450 minutes. Oxygen gradient is mostly lost due to severe DILI, as expected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-1699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Discussions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144360" y="894600"/>
            <a:ext cx="9611640" cy="475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In SysDILI, glycolytic ATP gets inhibited together with mitochondrial ATP, leading to an overestimation of DILI, which is more acceptable than underestimation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Short term hepatocyte death in SysDILI might correspond to significant human DILI in longer term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Anaerobic respiration by glycolysis increases lactate level, whose buildup can also be toxic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Hepatocyte viability is more sensitive to depletion of glycolytic ATP than mitochondrial ATP, due to subcellular localisation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4000" y="-32184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Potential Improvements and Further Research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0" name=""/>
          <p:cNvSpPr txBox="1"/>
          <p:nvPr/>
        </p:nvSpPr>
        <p:spPr>
          <a:xfrm>
            <a:off x="6910560" y="4736880"/>
            <a:ext cx="180720" cy="345960"/>
          </a:xfrm>
          <a:prstGeom prst="rect">
            <a:avLst/>
          </a:prstGeom>
          <a:noFill/>
          <a:ln w="18000">
            <a:noFill/>
          </a:ln>
        </p:spPr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68000" y="720000"/>
            <a:ext cx="9000000" cy="493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  <a:ea typeface="PingFang SC"/>
              </a:rPr>
              <a:t>Cell Density Submodel</a:t>
            </a:r>
            <a:r>
              <a:rPr b="0" lang="en-GB" sz="2200" spc="-1" strike="noStrike">
                <a:latin typeface="Arial"/>
                <a:ea typeface="PingFang SC"/>
              </a:rPr>
              <a:t> </a:t>
            </a:r>
            <a:r>
              <a:rPr b="0" lang="en-GB" sz="2200" spc="-1" strike="noStrike">
                <a:latin typeface="Arial"/>
              </a:rPr>
              <a:t>might model longer term DILI with a more complex and mechanistic ODE system of regeneration, apoptosis and necrosis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PingFang SC"/>
              </a:rPr>
              <a:t>The domain setup of</a:t>
            </a:r>
            <a:r>
              <a:rPr b="1" lang="en-GB" sz="2200" spc="-1" strike="noStrike">
                <a:latin typeface="Arial"/>
                <a:ea typeface="PingFang SC"/>
              </a:rPr>
              <a:t> Oxygen Submodel</a:t>
            </a:r>
            <a:r>
              <a:rPr b="0" lang="en-GB" sz="2200" spc="-1" strike="noStrike">
                <a:latin typeface="Arial"/>
                <a:ea typeface="PingFang SC"/>
              </a:rPr>
              <a:t> can be changed from human sinusoidal functional unit to liver MPS. Resources can be saved by narrowing down the range of drug dose for MPS experiments, using </a:t>
            </a:r>
            <a:r>
              <a:rPr b="0" lang="en-GB" sz="2200" spc="-1" strike="noStrike">
                <a:latin typeface="Arial"/>
              </a:rPr>
              <a:t>SysDILI toxicity predictions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PingFang SC"/>
              </a:rPr>
              <a:t>More drugs with known T_max and half life can be simulated i</a:t>
            </a:r>
            <a:r>
              <a:rPr b="0" lang="en-GB" sz="2200" spc="-1" strike="noStrike">
                <a:latin typeface="Arial"/>
              </a:rPr>
              <a:t>n</a:t>
            </a:r>
            <a:r>
              <a:rPr b="1" lang="en-GB" sz="2200" spc="-1" strike="noStrike">
                <a:latin typeface="Arial"/>
              </a:rPr>
              <a:t> Drug Submodel</a:t>
            </a:r>
            <a:r>
              <a:rPr b="0" lang="en-GB" sz="2200" spc="-1" strike="noStrike">
                <a:latin typeface="Arial"/>
              </a:rPr>
              <a:t>. With more information of drug metabolic rates and mechanisms, Option 1 can be used to simulate MPS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0" y="991080"/>
            <a:ext cx="7380000" cy="4678920"/>
          </a:xfrm>
          <a:prstGeom prst="rect">
            <a:avLst/>
          </a:prstGeom>
          <a:ln w="18000">
            <a:noFill/>
          </a:ln>
        </p:spPr>
      </p:pic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360" y="-1335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2800" spc="-1" strike="noStrike">
                <a:latin typeface="Arial"/>
              </a:rPr>
              <a:t>Schematic diagram MITOsym in Yang 2015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984000" y="392040"/>
            <a:ext cx="3060000" cy="493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The encircled part remains in SysDILI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The plan is to implement the entire model and add equations for</a:t>
            </a:r>
            <a:r>
              <a:rPr b="1" lang="en-GB" sz="1800" spc="-1" strike="noStrike">
                <a:latin typeface="Arial"/>
              </a:rPr>
              <a:t> lactate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Glycolytic and mitochondrial ATP can be treated separately for a better model of cell death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Sensitivity analysis of all parameters is planned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1008000" y="2304000"/>
            <a:ext cx="810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Thank you for listening! Q &amp; A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/>
          </p:nvPr>
        </p:nvSpPr>
        <p:spPr>
          <a:xfrm>
            <a:off x="360000" y="383760"/>
            <a:ext cx="9540000" cy="213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</a:rPr>
              <a:t>In-vitro models </a:t>
            </a:r>
            <a:r>
              <a:rPr b="0" lang="en-GB" sz="2200" spc="-1" strike="noStrike">
                <a:latin typeface="Arial"/>
              </a:rPr>
              <a:t>include: s</a:t>
            </a:r>
            <a:r>
              <a:rPr b="0" lang="en-GB" sz="2200" spc="-1" strike="noStrike">
                <a:latin typeface="Arial"/>
              </a:rPr>
              <a:t>pheroid culture system, organoid, micro-physiological system (</a:t>
            </a:r>
            <a:r>
              <a:rPr b="0" lang="en-GB" sz="2200" spc="-1" strike="noStrike">
                <a:latin typeface="Arial"/>
              </a:rPr>
              <a:t>MPS</a:t>
            </a:r>
            <a:r>
              <a:rPr b="0" lang="en-GB" sz="2200" spc="-1" strike="noStrike">
                <a:latin typeface="Arial"/>
              </a:rPr>
              <a:t>): liver-on-a-chip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</a:rPr>
              <a:t>In-silico models </a:t>
            </a:r>
            <a:r>
              <a:rPr b="0" lang="en-GB" sz="2200" spc="-1" strike="noStrike">
                <a:latin typeface="Arial"/>
              </a:rPr>
              <a:t>include: </a:t>
            </a:r>
            <a:r>
              <a:rPr b="0" lang="en-GB" sz="2200" spc="-1" strike="noStrike">
                <a:latin typeface="Arial"/>
              </a:rPr>
              <a:t>COMSOL Multiphysics simulation of in-vitro models, DILIsym by Simulations Plus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title"/>
          </p:nvPr>
        </p:nvSpPr>
        <p:spPr>
          <a:xfrm>
            <a:off x="-180000" y="0"/>
            <a:ext cx="1026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Various models of DILI have been developed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917280" y="2520000"/>
            <a:ext cx="7362720" cy="2776680"/>
          </a:xfrm>
          <a:prstGeom prst="rect">
            <a:avLst/>
          </a:prstGeom>
          <a:ln w="18000">
            <a:noFill/>
          </a:ln>
        </p:spPr>
      </p:pic>
      <p:pic>
        <p:nvPicPr>
          <p:cNvPr id="172" name="TextBox 2" descr=""/>
          <p:cNvPicPr/>
          <p:nvPr/>
        </p:nvPicPr>
        <p:blipFill>
          <a:blip r:embed="rId2"/>
          <a:stretch/>
        </p:blipFill>
        <p:spPr>
          <a:xfrm>
            <a:off x="2604240" y="5142960"/>
            <a:ext cx="2123640" cy="527040"/>
          </a:xfrm>
          <a:prstGeom prst="rect">
            <a:avLst/>
          </a:prstGeom>
          <a:ln w="18000">
            <a:noFill/>
          </a:ln>
        </p:spPr>
      </p:pic>
      <p:cxnSp>
        <p:nvCxnSpPr>
          <p:cNvPr id="173" name="Straight Arrow Connector 3"/>
          <p:cNvCxnSpPr/>
          <p:nvPr/>
        </p:nvCxnSpPr>
        <p:spPr>
          <a:xfrm>
            <a:off x="6503400" y="3278880"/>
            <a:ext cx="1080" cy="1089000"/>
          </a:xfrm>
          <a:prstGeom prst="straightConnector1">
            <a:avLst/>
          </a:prstGeom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cxnSp>
        <p:nvCxnSpPr>
          <p:cNvPr id="174" name="Straight Arrow Connector 4"/>
          <p:cNvCxnSpPr/>
          <p:nvPr/>
        </p:nvCxnSpPr>
        <p:spPr>
          <a:xfrm>
            <a:off x="6503400" y="4443120"/>
            <a:ext cx="1080" cy="308160"/>
          </a:xfrm>
          <a:prstGeom prst="straightConnector1">
            <a:avLst/>
          </a:prstGeom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cxnSp>
        <p:nvCxnSpPr>
          <p:cNvPr id="175" name="Straight Arrow Connector 5"/>
          <p:cNvCxnSpPr/>
          <p:nvPr/>
        </p:nvCxnSpPr>
        <p:spPr>
          <a:xfrm>
            <a:off x="5196240" y="3425760"/>
            <a:ext cx="1243800" cy="94680"/>
          </a:xfrm>
          <a:prstGeom prst="straightConnector1">
            <a:avLst/>
          </a:prstGeom>
          <a:ln w="1260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176" name="TextBox 6"/>
          <p:cNvSpPr/>
          <p:nvPr/>
        </p:nvSpPr>
        <p:spPr>
          <a:xfrm rot="18937200">
            <a:off x="6290280" y="3981240"/>
            <a:ext cx="1494360" cy="2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GB" sz="1100" spc="-1" strike="noStrike">
                <a:latin typeface="Arial"/>
              </a:rPr>
              <a:t> </a:t>
            </a:r>
            <a:r>
              <a:rPr b="0" lang="en-GB" sz="1100" spc="-1" strike="noStrike">
                <a:latin typeface="Arial"/>
              </a:rPr>
              <a:t>200 µM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77" name="TextBox 7"/>
          <p:cNvSpPr/>
          <p:nvPr/>
        </p:nvSpPr>
        <p:spPr>
          <a:xfrm>
            <a:off x="5515920" y="3170160"/>
            <a:ext cx="1132560" cy="27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GB" sz="1200" spc="-1" strike="noStrike">
                <a:latin typeface="Arial"/>
              </a:rPr>
              <a:t>1mm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8" name="TextBox 8"/>
          <p:cNvSpPr/>
          <p:nvPr/>
        </p:nvSpPr>
        <p:spPr>
          <a:xfrm rot="19108200">
            <a:off x="6351120" y="3444840"/>
            <a:ext cx="1130400" cy="27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GB" sz="1200" spc="-1" strike="noStrike">
                <a:latin typeface="Arial"/>
              </a:rPr>
              <a:t>1mm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8100000" y="4968000"/>
            <a:ext cx="180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Peel 2019. Device from Emulate Inc.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/>
          </p:nvPr>
        </p:nvSpPr>
        <p:spPr>
          <a:xfrm>
            <a:off x="108000" y="1506600"/>
            <a:ext cx="9900000" cy="371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We want a model that </a:t>
            </a:r>
            <a:r>
              <a:rPr b="1" lang="en-GB" sz="2200" spc="-1" strike="noStrike">
                <a:latin typeface="Arial"/>
              </a:rPr>
              <a:t>predicts DILI</a:t>
            </a:r>
            <a:r>
              <a:rPr b="0" lang="en-GB" sz="2200" spc="-1" strike="noStrike">
                <a:latin typeface="Arial"/>
              </a:rPr>
              <a:t> based on mechanism and dose-response curve of an unknown drug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In addition, We want to preserve as much mechanistic and </a:t>
            </a:r>
            <a:r>
              <a:rPr b="1" lang="en-GB" sz="2200" spc="-1" strike="noStrike">
                <a:latin typeface="Arial"/>
              </a:rPr>
              <a:t>spatiotemporal</a:t>
            </a:r>
            <a:r>
              <a:rPr b="0" lang="en-GB" sz="2200" spc="-1" strike="noStrike">
                <a:latin typeface="Arial"/>
              </a:rPr>
              <a:t> information as possible, which can be compared against physiological data for validation and even reveal extra insights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We prefer a </a:t>
            </a:r>
            <a:r>
              <a:rPr b="1" lang="en-GB" sz="2200" spc="-1" strike="noStrike">
                <a:latin typeface="Arial"/>
              </a:rPr>
              <a:t>flexible</a:t>
            </a:r>
            <a:r>
              <a:rPr b="0" lang="en-GB" sz="2200" spc="-1" strike="noStrike">
                <a:latin typeface="Arial"/>
              </a:rPr>
              <a:t> design or framework that can simulate DILI in both human liver and MPS, providing information to guide the design of MPS and interpret its results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title"/>
          </p:nvPr>
        </p:nvSpPr>
        <p:spPr>
          <a:xfrm>
            <a:off x="-108000" y="-215640"/>
            <a:ext cx="10260000" cy="13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br/>
            <a:r>
              <a:rPr b="0" lang="en-GB" sz="3200" spc="-1" strike="noStrike">
                <a:latin typeface="Arial"/>
              </a:rPr>
              <a:t>An flexible in-silico DILI model that combines  advantages of COMSOL and DILIsym can be useful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191160" y="1339200"/>
            <a:ext cx="9708840" cy="364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</a:rPr>
              <a:t>Computational:</a:t>
            </a:r>
            <a:r>
              <a:rPr b="0" lang="en-GB" sz="2200" spc="-1" strike="noStrike">
                <a:latin typeface="Arial"/>
              </a:rPr>
              <a:t> SysDILI was constructed entirely from published data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</a:rPr>
              <a:t>Modular: </a:t>
            </a:r>
            <a:r>
              <a:rPr b="0" lang="en-GB" sz="2200" spc="-1" strike="noStrike">
                <a:latin typeface="Arial"/>
              </a:rPr>
              <a:t>SysDILI consists of 4 interacting submodels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</a:rPr>
              <a:t>Continuous Spatiotemporal Gradients</a:t>
            </a:r>
            <a:r>
              <a:rPr b="0" lang="en-GB" sz="2200" spc="-1" strike="noStrike">
                <a:latin typeface="Arial"/>
              </a:rPr>
              <a:t>: no artificial zonation was used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Each domain was modelled as </a:t>
            </a:r>
            <a:r>
              <a:rPr b="1" lang="en-GB" sz="2200" spc="-1" strike="noStrike">
                <a:latin typeface="Arial"/>
              </a:rPr>
              <a:t>continuum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SysDILI currently focuses on</a:t>
            </a:r>
            <a:r>
              <a:rPr b="1" lang="en-GB" sz="2200" spc="-1" strike="noStrike">
                <a:latin typeface="Arial"/>
              </a:rPr>
              <a:t> mitochondrial toxicity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SysDILI currently models a sinusoid functional unit of </a:t>
            </a:r>
            <a:r>
              <a:rPr b="1" lang="en-GB" sz="2200" spc="-1" strike="noStrike">
                <a:latin typeface="Arial"/>
              </a:rPr>
              <a:t>human liver</a:t>
            </a:r>
            <a:r>
              <a:rPr b="0" lang="en-GB" sz="2200" spc="-1" strike="noStrike">
                <a:latin typeface="Arial"/>
              </a:rPr>
              <a:t>,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but it is </a:t>
            </a:r>
            <a:r>
              <a:rPr b="1" lang="en-GB" sz="2200" spc="-1" strike="noStrike">
                <a:latin typeface="Arial"/>
              </a:rPr>
              <a:t>customisable</a:t>
            </a:r>
            <a:r>
              <a:rPr b="0" lang="en-GB" sz="2200" spc="-1" strike="noStrike">
                <a:latin typeface="Arial"/>
              </a:rPr>
              <a:t> and may be adapted to complement MPS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title"/>
          </p:nvPr>
        </p:nvSpPr>
        <p:spPr>
          <a:xfrm>
            <a:off x="-108000" y="108000"/>
            <a:ext cx="1026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  <a:ea typeface="PingFang SC"/>
              </a:rPr>
              <a:t>Systems Model of Drug-Induced Liver Injury (</a:t>
            </a:r>
            <a:r>
              <a:rPr b="0" lang="en-GB" sz="3200" spc="-1" strike="noStrike">
                <a:latin typeface="Arial"/>
              </a:rPr>
              <a:t>SysDILI):</a:t>
            </a:r>
            <a:br/>
            <a:r>
              <a:rPr b="0" lang="en-GB" sz="3200" spc="-1" strike="noStrike">
                <a:latin typeface="Arial"/>
              </a:rPr>
              <a:t>in-silico DILI model developed in this project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980000" y="900000"/>
            <a:ext cx="6863400" cy="4222440"/>
          </a:xfrm>
          <a:prstGeom prst="rect">
            <a:avLst/>
          </a:prstGeom>
          <a:ln w="18000">
            <a:noFill/>
          </a:ln>
        </p:spPr>
      </p:pic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-180000" y="0"/>
            <a:ext cx="10260000" cy="9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  <a:ea typeface="PingFang SC"/>
              </a:rPr>
              <a:t>Schematic diagram of </a:t>
            </a:r>
            <a:r>
              <a:rPr b="0" lang="en-GB" sz="3200" spc="-1" strike="noStrike">
                <a:latin typeface="Arial"/>
              </a:rPr>
              <a:t>structure of SysDILI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40000" y="4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Various methods were used to build SysDILI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-36000" y="1355760"/>
            <a:ext cx="10260000" cy="38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  <a:ea typeface="PingFang SC"/>
              </a:rPr>
              <a:t>Each submodel was developed and tested independently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50505"/>
                </a:solidFill>
                <a:latin typeface="Arial"/>
              </a:rPr>
              <a:t>All simulations, optimisations and visualisation were done in MATLAB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050505"/>
                </a:solidFill>
                <a:latin typeface="Arial"/>
              </a:rPr>
              <a:t>ODE</a:t>
            </a:r>
            <a:r>
              <a:rPr b="0" lang="en-GB" sz="2200" spc="-1" strike="noStrike">
                <a:solidFill>
                  <a:srgbClr val="050505"/>
                </a:solidFill>
                <a:latin typeface="Arial"/>
              </a:rPr>
              <a:t> systems for mitochondria, cell density and drug were solved by ODE15s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</a:rPr>
              <a:t>PDE</a:t>
            </a:r>
            <a:r>
              <a:rPr b="0" lang="en-GB" sz="2200" spc="-1" strike="noStrike">
                <a:latin typeface="Arial"/>
              </a:rPr>
              <a:t> systems for oxygen and drug were solved by numerical scheme: Crank-Nicolson for diffusion and the upwind scheme for convection </a:t>
            </a:r>
            <a:endParaRPr b="0" lang="en-GB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Part of SysDILI is reverse-engineering of previous research, but there are also several original advances in SysDILI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68360" y="196164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Construction of the Four Submodels of SysDILI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4599</TotalTime>
  <Application>LibreOffice/7.2.2.2$MacOSX_X86_64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2022-04-02T17:18:08Z</dcterms:created>
  <dc:creator/>
  <dc:description/>
  <dc:language>en-GB</dc:language>
  <cp:lastModifiedBy/>
  <dcterms:modified xsi:type="dcterms:W3CDTF">2022-05-10T00:24:17Z</dcterms:modified>
  <cp:revision>621</cp:revision>
  <dc:subject/>
  <dc:title>DNA</dc:title>
</cp:coreProperties>
</file>